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61" r:id="rId14"/>
    <p:sldId id="260" r:id="rId15"/>
    <p:sldId id="268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162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 сутки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5</c:v>
                </c:pt>
                <c:pt idx="5">
                  <c:v>Кв.6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  <c:pt idx="4">
                  <c:v>2.4</c:v>
                </c:pt>
                <c:pt idx="5">
                  <c:v>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8000C-7B88-46D3-BEEC-88895C79DF6F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38BDC-4588-4572-B3AC-0F95F8262C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1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38BDC-4588-4572-B3AC-0F95F8262C2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319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268760"/>
            <a:ext cx="8229600" cy="460851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7030A0"/>
                </a:solidFill>
              </a:rPr>
              <a:t>Искусство планирования времени</a:t>
            </a:r>
            <a:br>
              <a:rPr lang="ru-RU" i="1" dirty="0" smtClean="0">
                <a:solidFill>
                  <a:srgbClr val="7030A0"/>
                </a:solidFill>
              </a:rPr>
            </a:br>
            <a:r>
              <a:rPr lang="ru-RU" i="1" dirty="0" smtClean="0">
                <a:solidFill>
                  <a:srgbClr val="7030A0"/>
                </a:solidFill>
              </a:rPr>
              <a:t/>
            </a:r>
            <a:br>
              <a:rPr lang="ru-RU" i="1" dirty="0" smtClean="0">
                <a:solidFill>
                  <a:srgbClr val="7030A0"/>
                </a:solidFill>
              </a:rPr>
            </a:br>
            <a:r>
              <a:rPr lang="ru-RU" i="1" dirty="0">
                <a:solidFill>
                  <a:srgbClr val="7030A0"/>
                </a:solidFill>
              </a:rPr>
              <a:t/>
            </a:r>
            <a:br>
              <a:rPr lang="ru-RU" i="1" dirty="0">
                <a:solidFill>
                  <a:srgbClr val="7030A0"/>
                </a:solidFill>
              </a:rPr>
            </a:br>
            <a:r>
              <a:rPr lang="ru-RU" sz="2200" i="1" dirty="0" smtClean="0">
                <a:solidFill>
                  <a:srgbClr val="7030A0"/>
                </a:solidFill>
              </a:rPr>
              <a:t>ОПР ОМПО УРЛС</a:t>
            </a:r>
            <a:br>
              <a:rPr lang="ru-RU" sz="2200" i="1" dirty="0" smtClean="0">
                <a:solidFill>
                  <a:srgbClr val="7030A0"/>
                </a:solidFill>
              </a:rPr>
            </a:br>
            <a:r>
              <a:rPr lang="ru-RU" sz="2200" i="1" dirty="0" smtClean="0">
                <a:solidFill>
                  <a:srgbClr val="7030A0"/>
                </a:solidFill>
              </a:rPr>
              <a:t>УМВД России по Томской области</a:t>
            </a:r>
            <a:r>
              <a:rPr lang="ru-RU" sz="2200" i="1" dirty="0">
                <a:solidFill>
                  <a:srgbClr val="7030A0"/>
                </a:solidFill>
              </a:rPr>
              <a:t/>
            </a:r>
            <a:br>
              <a:rPr lang="ru-RU" sz="2200" i="1" dirty="0">
                <a:solidFill>
                  <a:srgbClr val="7030A0"/>
                </a:solidFill>
              </a:rPr>
            </a:br>
            <a:endParaRPr lang="ru-RU" sz="22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«Поглотители» и «ловушки» времени, которых стоит избегать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0364" y="1340768"/>
            <a:ext cx="8229600" cy="5112568"/>
          </a:xfrm>
        </p:spPr>
        <p:txBody>
          <a:bodyPr>
            <a:normAutofit fontScale="25000" lnSpcReduction="20000"/>
          </a:bodyPr>
          <a:lstStyle/>
          <a:p>
            <a:endParaRPr lang="ru-RU" sz="3300" i="1" dirty="0" smtClean="0">
              <a:solidFill>
                <a:srgbClr val="002060"/>
              </a:solidFill>
            </a:endParaRPr>
          </a:p>
          <a:p>
            <a:endParaRPr lang="ru-RU" sz="3300" i="1" dirty="0">
              <a:solidFill>
                <a:srgbClr val="002060"/>
              </a:solidFill>
            </a:endParaRPr>
          </a:p>
          <a:p>
            <a:endParaRPr lang="ru-RU" sz="3300" i="1" dirty="0" smtClean="0">
              <a:solidFill>
                <a:srgbClr val="002060"/>
              </a:solidFill>
            </a:endParaRPr>
          </a:p>
          <a:p>
            <a:endParaRPr lang="ru-RU" sz="3300" i="1" dirty="0">
              <a:solidFill>
                <a:srgbClr val="002060"/>
              </a:solidFill>
            </a:endParaRPr>
          </a:p>
          <a:p>
            <a:r>
              <a:rPr lang="ru-RU" sz="6400" i="1" dirty="0" smtClean="0">
                <a:solidFill>
                  <a:srgbClr val="002060"/>
                </a:solidFill>
              </a:rPr>
              <a:t>1. Нечеткая постановка цели.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2. Отсутствие приоритетов в делах.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3. Попытка слишком много сделать за один раз.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4. Отсутствие полного представления </a:t>
            </a:r>
          </a:p>
          <a:p>
            <a:pPr marL="137160" indent="0">
              <a:buNone/>
            </a:pPr>
            <a:r>
              <a:rPr lang="ru-RU" sz="6400" i="1" dirty="0" smtClean="0">
                <a:solidFill>
                  <a:srgbClr val="002060"/>
                </a:solidFill>
              </a:rPr>
              <a:t>о предстоящих задачах и путях их решения.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5. Плохое планирование трудового дня. 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6. Личная неорганизованность, «заваленный» </a:t>
            </a:r>
          </a:p>
          <a:p>
            <a:pPr marL="137160" indent="0">
              <a:buNone/>
            </a:pPr>
            <a:r>
              <a:rPr lang="ru-RU" sz="6400" i="1" dirty="0" smtClean="0">
                <a:solidFill>
                  <a:srgbClr val="002060"/>
                </a:solidFill>
              </a:rPr>
              <a:t>письменный стол.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7. Чрезмерное чтение.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8. Недостаток мотивации (индифферентное отношение к работе).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9. Поиск записей, памятных записок, адресов, телефонных номеров.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10. Недостатки кооперации или разделения труда.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11. Отрывающие от дел телефонные звонки.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12. Незапланированные посетители.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13. Неспособность сказать «нет».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14. Неполная, запоздалая информация.  </a:t>
            </a:r>
          </a:p>
          <a:p>
            <a:r>
              <a:rPr lang="ru-RU" sz="6400" i="1" dirty="0" smtClean="0">
                <a:solidFill>
                  <a:srgbClr val="002060"/>
                </a:solidFill>
              </a:rPr>
              <a:t>15. Отсутствие самодисциплины. </a:t>
            </a:r>
            <a:r>
              <a:rPr lang="ru-RU" sz="4500" i="1" dirty="0" smtClean="0">
                <a:solidFill>
                  <a:srgbClr val="002060"/>
                </a:solidFill>
              </a:rPr>
              <a:t>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556792"/>
            <a:ext cx="2119987" cy="24470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632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 smtClean="0">
                <a:solidFill>
                  <a:srgbClr val="002060"/>
                </a:solidFill>
              </a:rPr>
              <a:t>16. Неумение довести дело до конца.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17. Отвлечение (шум).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18. Затяжные совещания.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29. Недостаточная подготовка к беседам и обсуждениям.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20. Отсутствие связи (коммуникации) или неточная обратная связь.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21. Болтовня на частные темы.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22. Излишняя коммуникабельность.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23. Чрезмерность деловых записей.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24. Синдром «откладывания».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25. Желание знать все факты.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26. Длительные ожидания (например, условленной встречи).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27. Спешка, нетерпение.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28. Слишком редкое делегирование (перепоручение) дел.  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39. Недостаточный контроль за перепорученными делами. </a:t>
            </a:r>
          </a:p>
          <a:p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Круг времени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Что такое Время?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624"/>
          </a:xfrm>
        </p:spPr>
        <p:txBody>
          <a:bodyPr numCol="2">
            <a:noAutofit/>
          </a:bodyPr>
          <a:lstStyle/>
          <a:p>
            <a:pPr>
              <a:buNone/>
            </a:pPr>
            <a:r>
              <a:rPr lang="ru-RU" sz="1800" b="1" i="1" u="sng" dirty="0" smtClean="0">
                <a:solidFill>
                  <a:srgbClr val="002060"/>
                </a:solidFill>
              </a:rPr>
              <a:t>За 70 лет современный средний европеец</a:t>
            </a:r>
            <a:r>
              <a:rPr lang="ru-RU" sz="1800" i="1" dirty="0" smtClean="0">
                <a:solidFill>
                  <a:srgbClr val="002060"/>
                </a:solidFill>
              </a:rPr>
              <a:t>: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Стоит 30 лет.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Спит 23 года.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Сидит 17 лет.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Ходит 17 лет</a:t>
            </a:r>
            <a:r>
              <a:rPr lang="ru-RU" sz="1800" i="1" dirty="0" smtClean="0">
                <a:solidFill>
                  <a:srgbClr val="002060"/>
                </a:solidFill>
              </a:rPr>
              <a:t>.</a:t>
            </a:r>
            <a:endParaRPr lang="ru-RU" sz="1800" i="1" dirty="0" smtClean="0">
              <a:solidFill>
                <a:srgbClr val="002060"/>
              </a:solidFill>
            </a:endParaRPr>
          </a:p>
          <a:p>
            <a:r>
              <a:rPr lang="ru-RU" sz="1800" i="1" dirty="0" smtClean="0">
                <a:solidFill>
                  <a:srgbClr val="002060"/>
                </a:solidFill>
              </a:rPr>
              <a:t>Ест 6-7 лет.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Едет в транспорте </a:t>
            </a:r>
            <a:r>
              <a:rPr lang="ru-RU" sz="1800" i="1" dirty="0" smtClean="0">
                <a:solidFill>
                  <a:srgbClr val="002060"/>
                </a:solidFill>
              </a:rPr>
              <a:t>5 лет.</a:t>
            </a:r>
            <a:endParaRPr lang="ru-RU" sz="1800" i="1" dirty="0" smtClean="0">
              <a:solidFill>
                <a:srgbClr val="002060"/>
              </a:solidFill>
            </a:endParaRPr>
          </a:p>
          <a:p>
            <a:r>
              <a:rPr lang="ru-RU" sz="1800" i="1" dirty="0" smtClean="0">
                <a:solidFill>
                  <a:srgbClr val="002060"/>
                </a:solidFill>
              </a:rPr>
              <a:t>Разговаривает и слушает разговоры </a:t>
            </a:r>
            <a:r>
              <a:rPr lang="ru-RU" sz="1800" i="1" dirty="0" smtClean="0">
                <a:solidFill>
                  <a:srgbClr val="002060"/>
                </a:solidFill>
              </a:rPr>
              <a:t>45 лет.</a:t>
            </a:r>
            <a:endParaRPr lang="ru-RU" sz="1800" i="1" dirty="0" smtClean="0">
              <a:solidFill>
                <a:srgbClr val="002060"/>
              </a:solidFill>
            </a:endParaRPr>
          </a:p>
          <a:p>
            <a:r>
              <a:rPr lang="ru-RU" sz="1800" i="1" dirty="0" smtClean="0">
                <a:solidFill>
                  <a:srgbClr val="002060"/>
                </a:solidFill>
              </a:rPr>
              <a:t>Смотрит телевизор 6 лет.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Смеется 623 дня.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Готовит еду 560 дней.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Болеет насморком 500 дней.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Занимается шопингом 440 дней.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Болеет 440 дней.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Заполняет </a:t>
            </a:r>
            <a:r>
              <a:rPr lang="ru-RU" sz="1800" i="1" dirty="0" smtClean="0">
                <a:solidFill>
                  <a:srgbClr val="002060"/>
                </a:solidFill>
              </a:rPr>
              <a:t>различные документы 305 дней.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Читает 250 дней.</a:t>
            </a:r>
          </a:p>
          <a:p>
            <a:r>
              <a:rPr lang="ru-RU" sz="1800" i="1" dirty="0" smtClean="0">
                <a:solidFill>
                  <a:srgbClr val="002060"/>
                </a:solidFill>
              </a:rPr>
              <a:t>Одевается </a:t>
            </a:r>
            <a:r>
              <a:rPr lang="ru-RU" sz="1800" i="1" dirty="0" smtClean="0">
                <a:solidFill>
                  <a:srgbClr val="002060"/>
                </a:solidFill>
              </a:rPr>
              <a:t>мужчины 177, женщины 531 день.</a:t>
            </a:r>
          </a:p>
          <a:p>
            <a:pPr marL="137160" indent="0"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Притча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Один профессор на глазах студентов заполнил банку большими камнями и спросил, полная ли она. Получив утвердительный ответ, профессор бросил в банку мелкие камешки, которая заполнила пространство между большими камнями, и задал тот же вопрос. Получив положительный ответ снова, он насыпал в банку песок, доказав тем самым, что только теперь банка наполнилась.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Аналогию можно провести и с нашими жизненными приоритетами. Большие камни – это то, что является для нас самым важным (семья, здоровье). Галька – это второстепенное в нашей жизни (работа, призвание). Песок – это мелочи, на которые мы чаще всего тратим свое время.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5544656"/>
          </a:xfrm>
        </p:spPr>
        <p:txBody>
          <a:bodyPr/>
          <a:lstStyle/>
          <a:p>
            <a:pPr marL="179388" indent="-42863" algn="just">
              <a:buNone/>
            </a:pPr>
            <a:r>
              <a:rPr lang="ru-RU" sz="2400" i="1" dirty="0" smtClean="0">
                <a:solidFill>
                  <a:srgbClr val="002060"/>
                </a:solidFill>
              </a:rPr>
              <a:t>Для того, чтобы стать преуспевающим человеком мало одного желания. </a:t>
            </a:r>
            <a:r>
              <a:rPr lang="ru-RU" sz="2400" i="1" u="sng" dirty="0" smtClean="0">
                <a:solidFill>
                  <a:srgbClr val="002060"/>
                </a:solidFill>
              </a:rPr>
              <a:t>Нужно уметь распределять 24 часа, составляющих сутки, таким образом, чтобы извлечь из них максимум пользы. При этом каждый прожитый день должен приближать</a:t>
            </a:r>
            <a:br>
              <a:rPr lang="ru-RU" sz="2400" i="1" u="sng" dirty="0" smtClean="0">
                <a:solidFill>
                  <a:srgbClr val="002060"/>
                </a:solidFill>
              </a:rPr>
            </a:br>
            <a:r>
              <a:rPr lang="ru-RU" sz="2400" i="1" u="sng" dirty="0" smtClean="0">
                <a:solidFill>
                  <a:srgbClr val="002060"/>
                </a:solidFill>
              </a:rPr>
              <a:t>к намеченной цели. </a:t>
            </a:r>
            <a:r>
              <a:rPr lang="ru-RU" sz="2400" i="1" dirty="0" smtClean="0">
                <a:solidFill>
                  <a:srgbClr val="002060"/>
                </a:solidFill>
              </a:rPr>
              <a:t>Только в этом случае можно утверждать, что человек научился управлять временем.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280" y="3284984"/>
            <a:ext cx="5724128" cy="323845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80560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ru-RU" sz="60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Благодарим </a:t>
            </a:r>
          </a:p>
          <a:p>
            <a:pPr marL="137160" indent="0" algn="ctr">
              <a:buNone/>
            </a:pPr>
            <a:r>
              <a:rPr lang="ru-RU" sz="60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</a:p>
          <a:p>
            <a:pPr marL="137160" indent="0" algn="ctr">
              <a:buNone/>
            </a:pPr>
            <a:r>
              <a:rPr lang="ru-RU" sz="60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</a:t>
            </a:r>
          </a:p>
          <a:p>
            <a:pPr algn="ctr"/>
            <a:endParaRPr lang="ru-RU" sz="6000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292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i="1" dirty="0" smtClean="0">
                <a:solidFill>
                  <a:srgbClr val="002060"/>
                </a:solidFill>
              </a:rPr>
              <a:t>Те, кто научились эффективно распоряжаться своим временем, сэкономили себе треть жизни</a:t>
            </a:r>
            <a:endParaRPr lang="ru-RU" sz="44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795320" cy="1008112"/>
          </a:xfrm>
        </p:spPr>
        <p:txBody>
          <a:bodyPr>
            <a:normAutofit fontScale="90000"/>
          </a:bodyPr>
          <a:lstStyle/>
          <a:p>
            <a:r>
              <a:rPr lang="ru-RU" sz="3600" i="1" u="sng" dirty="0" smtClean="0">
                <a:solidFill>
                  <a:schemeClr val="accent5">
                    <a:lumMod val="75000"/>
                  </a:schemeClr>
                </a:solidFill>
              </a:rPr>
              <a:t>4 золотых правила на пути</a:t>
            </a:r>
            <a:br>
              <a:rPr lang="ru-RU" sz="3600" i="1" u="sng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3600" i="1" u="sng" dirty="0" smtClean="0">
                <a:solidFill>
                  <a:schemeClr val="accent5">
                    <a:lumMod val="75000"/>
                  </a:schemeClr>
                </a:solidFill>
              </a:rPr>
              <a:t> к эффективному управлению времени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268760"/>
            <a:ext cx="8229600" cy="3340968"/>
          </a:xfrm>
        </p:spPr>
        <p:txBody>
          <a:bodyPr/>
          <a:lstStyle/>
          <a:p>
            <a:pPr lvl="0"/>
            <a:r>
              <a:rPr lang="ru-RU" i="1" dirty="0" smtClean="0">
                <a:solidFill>
                  <a:srgbClr val="002060"/>
                </a:solidFill>
              </a:rPr>
              <a:t>Осознайте важное.</a:t>
            </a:r>
          </a:p>
          <a:p>
            <a:pPr lvl="0"/>
            <a:r>
              <a:rPr lang="ru-RU" i="1" dirty="0" smtClean="0">
                <a:solidFill>
                  <a:srgbClr val="002060"/>
                </a:solidFill>
              </a:rPr>
              <a:t>Выбросите все лишнее.</a:t>
            </a:r>
          </a:p>
          <a:p>
            <a:pPr lvl="0"/>
            <a:r>
              <a:rPr lang="ru-RU" i="1" dirty="0" smtClean="0">
                <a:solidFill>
                  <a:srgbClr val="002060"/>
                </a:solidFill>
              </a:rPr>
              <a:t>Научитесь отказываться.</a:t>
            </a:r>
          </a:p>
          <a:p>
            <a:pPr lvl="0"/>
            <a:r>
              <a:rPr lang="ru-RU" i="1" dirty="0" smtClean="0">
                <a:solidFill>
                  <a:srgbClr val="002060"/>
                </a:solidFill>
              </a:rPr>
              <a:t>Принимайте помощь других</a:t>
            </a:r>
            <a:r>
              <a:rPr lang="ru-RU" sz="3200" i="1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429000"/>
            <a:ext cx="4369872" cy="31135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60" y="188640"/>
            <a:ext cx="8157592" cy="1873887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>Упражнение "Важность/срочность".</a:t>
            </a:r>
            <a:b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1658" y="1916832"/>
            <a:ext cx="8229600" cy="3917032"/>
          </a:xfrm>
        </p:spPr>
        <p:txBody>
          <a:bodyPr/>
          <a:lstStyle/>
          <a:p>
            <a:pPr marL="0" indent="0">
              <a:buNone/>
            </a:pPr>
            <a:r>
              <a:rPr lang="ru-RU" sz="2600" i="1" u="sng" dirty="0" smtClean="0">
                <a:solidFill>
                  <a:srgbClr val="002060"/>
                </a:solidFill>
              </a:rPr>
              <a:t>Разбейте все свои дела по критериям важности и срочности на 4 группы:</a:t>
            </a:r>
          </a:p>
          <a:p>
            <a:pPr marL="0" indent="0">
              <a:buNone/>
            </a:pPr>
            <a:endParaRPr lang="ru-RU" sz="2600" i="1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600" i="1" dirty="0" smtClean="0">
                <a:solidFill>
                  <a:srgbClr val="002060"/>
                </a:solidFill>
              </a:rPr>
              <a:t>1. Важные и срочные.</a:t>
            </a:r>
          </a:p>
          <a:p>
            <a:pPr>
              <a:buNone/>
            </a:pPr>
            <a:r>
              <a:rPr lang="ru-RU" sz="2600" i="1" dirty="0" smtClean="0">
                <a:solidFill>
                  <a:srgbClr val="002060"/>
                </a:solidFill>
              </a:rPr>
              <a:t>2. Важные, но не срочные.</a:t>
            </a:r>
          </a:p>
          <a:p>
            <a:pPr>
              <a:buNone/>
            </a:pPr>
            <a:r>
              <a:rPr lang="ru-RU" sz="2600" i="1" dirty="0" smtClean="0">
                <a:solidFill>
                  <a:srgbClr val="002060"/>
                </a:solidFill>
              </a:rPr>
              <a:t>3. Срочные, но не важные.</a:t>
            </a:r>
          </a:p>
          <a:p>
            <a:pPr>
              <a:buNone/>
            </a:pPr>
            <a:r>
              <a:rPr lang="ru-RU" sz="2600" i="1" dirty="0" smtClean="0">
                <a:solidFill>
                  <a:srgbClr val="002060"/>
                </a:solidFill>
              </a:rPr>
              <a:t>4. Не важные и не срочные.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564904"/>
            <a:ext cx="3811587" cy="30656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1.</a:t>
            </a:r>
            <a:r>
              <a:rPr lang="ru-RU" i="1" dirty="0" smtClean="0">
                <a:solidFill>
                  <a:srgbClr val="002060"/>
                </a:solidFill>
              </a:rPr>
              <a:t> </a:t>
            </a:r>
            <a:r>
              <a:rPr lang="ru-RU" b="1" i="1" dirty="0" smtClean="0">
                <a:solidFill>
                  <a:srgbClr val="002060"/>
                </a:solidFill>
              </a:rPr>
              <a:t>"Важные и срочные"</a:t>
            </a:r>
            <a:r>
              <a:rPr lang="ru-RU" i="1" dirty="0" smtClean="0">
                <a:solidFill>
                  <a:srgbClr val="002060"/>
                </a:solidFill>
              </a:rPr>
              <a:t> - это дела, которым должно уделяться первостепенное внимание. Они должны занимать первое место в вашей повестке дня.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2. "Важные, но не срочные" </a:t>
            </a:r>
            <a:r>
              <a:rPr lang="ru-RU" i="1" dirty="0" smtClean="0">
                <a:solidFill>
                  <a:srgbClr val="002060"/>
                </a:solidFill>
              </a:rPr>
              <a:t>- это дела, обычно относящиеся к вашим долгосрочным целям (развитие бизнеса, личное и профессиональное развитие и т.д.). Игнорирование этих дел может пагубно отразиться на достижении целей. Поэтому их целесообразно делать в первую очередь.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56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3. "Срочные, но не важные" </a:t>
            </a:r>
            <a:r>
              <a:rPr lang="ru-RU" i="1" dirty="0" smtClean="0">
                <a:solidFill>
                  <a:srgbClr val="002060"/>
                </a:solidFill>
              </a:rPr>
              <a:t>- это текущие дела (звонки, переписка, бумажная работа и т.д.). Эти дела невозможно сделать сразу и полностью - они будут всегда. Поэтому лучше написать себе определенный объем этих дел на день, а оставшиеся - перенести на завтра.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4. "Не важные и не срочные" </a:t>
            </a:r>
            <a:r>
              <a:rPr lang="ru-RU" i="1" dirty="0" smtClean="0">
                <a:solidFill>
                  <a:srgbClr val="002060"/>
                </a:solidFill>
              </a:rPr>
              <a:t>- эти дела можно поставить в конце списка приоритетов.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503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Упражнение "Сортировка дел".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2866" y="1124744"/>
            <a:ext cx="8229600" cy="47091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u="sng" dirty="0" smtClean="0">
                <a:solidFill>
                  <a:srgbClr val="002060"/>
                </a:solidFill>
              </a:rPr>
              <a:t>С любым делом можно поступить одним из следующих способов:</a:t>
            </a:r>
          </a:p>
          <a:p>
            <a:pPr>
              <a:buNone/>
            </a:pPr>
            <a:endParaRPr lang="ru-RU" i="1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002060"/>
                </a:solidFill>
              </a:rPr>
              <a:t>1. Пренебречь.</a:t>
            </a:r>
          </a:p>
          <a:p>
            <a:pPr>
              <a:buNone/>
            </a:pPr>
            <a:r>
              <a:rPr lang="ru-RU" i="1" dirty="0" smtClean="0">
                <a:solidFill>
                  <a:srgbClr val="002060"/>
                </a:solidFill>
              </a:rPr>
              <a:t>2. Поручить другому.</a:t>
            </a:r>
          </a:p>
          <a:p>
            <a:pPr>
              <a:buNone/>
            </a:pPr>
            <a:r>
              <a:rPr lang="ru-RU" i="1" dirty="0" smtClean="0">
                <a:solidFill>
                  <a:srgbClr val="002060"/>
                </a:solidFill>
              </a:rPr>
              <a:t>3. Перенести на более </a:t>
            </a:r>
          </a:p>
          <a:p>
            <a:pPr>
              <a:buNone/>
            </a:pPr>
            <a:r>
              <a:rPr lang="ru-RU" i="1" dirty="0" smtClean="0">
                <a:solidFill>
                  <a:srgbClr val="002060"/>
                </a:solidFill>
              </a:rPr>
              <a:t>поздний срок.</a:t>
            </a:r>
          </a:p>
          <a:p>
            <a:pPr>
              <a:buNone/>
            </a:pPr>
            <a:r>
              <a:rPr lang="ru-RU" i="1" dirty="0" smtClean="0">
                <a:solidFill>
                  <a:srgbClr val="002060"/>
                </a:solidFill>
              </a:rPr>
              <a:t>4. Выполнить.</a:t>
            </a:r>
          </a:p>
          <a:p>
            <a:pPr>
              <a:buNone/>
            </a:pPr>
            <a:endParaRPr lang="ru-RU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002060"/>
                </a:solidFill>
              </a:rPr>
              <a:t>Как решить, с каким делом как поступить?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060848"/>
            <a:ext cx="3672408" cy="293792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1. Пренебречь. </a:t>
            </a:r>
            <a:r>
              <a:rPr lang="ru-RU" i="1" dirty="0" smtClean="0">
                <a:solidFill>
                  <a:srgbClr val="002060"/>
                </a:solidFill>
              </a:rPr>
              <a:t>Если вы сомневаетесь в необходимости выполнения этого дела, просто не выполняйте его сейчас. Скорее всего, никаких негативных последствий это не вызовет. К таким делам могут относиться нечетко сформулированные служебные задания, задания с непонятной целью и т.д.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2. Поручить другому. </a:t>
            </a:r>
            <a:r>
              <a:rPr lang="ru-RU" i="1" dirty="0" smtClean="0">
                <a:solidFill>
                  <a:srgbClr val="002060"/>
                </a:solidFill>
              </a:rPr>
              <a:t>Определите, требует ли дело вашего личного участия? Если нет - можете смело поручить его другому, четко определив, какой результат вы хотели бы получить. При этом запланируйте время для контроля результата.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8568952" cy="56886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3. </a:t>
            </a:r>
            <a:r>
              <a:rPr lang="ru-RU" b="1" i="1" dirty="0" smtClean="0">
                <a:solidFill>
                  <a:srgbClr val="002060"/>
                </a:solidFill>
              </a:rPr>
              <a:t>Перенести на более поздний срок. </a:t>
            </a:r>
          </a:p>
          <a:p>
            <a:pPr>
              <a:buNone/>
            </a:pPr>
            <a:r>
              <a:rPr lang="ru-RU" i="1" dirty="0" smtClean="0">
                <a:solidFill>
                  <a:srgbClr val="002060"/>
                </a:solidFill>
              </a:rPr>
              <a:t>Оцените, можно ли отложить решение данной задачи? Если это возможно, определите, когда вы начнете работать над этим заданием.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4. Выполнить.</a:t>
            </a:r>
            <a:r>
              <a:rPr lang="ru-RU" i="1" dirty="0" smtClean="0">
                <a:solidFill>
                  <a:srgbClr val="002060"/>
                </a:solidFill>
              </a:rPr>
              <a:t> Все, что нельзя вычеркнуть, отложить или получить другому, придется выполнить самому. Для этого распределите время, имеющееся в вашем распоряжении в соответствии с количеством и сложностью срочных дел. Составьте расписание, определив примерное время на выполнение одного дела. И старайтесь не отклоняться от составленного расписания.</a:t>
            </a:r>
          </a:p>
          <a:p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242</TotalTime>
  <Words>407</Words>
  <Application>Microsoft Office PowerPoint</Application>
  <PresentationFormat>Экран (4:3)</PresentationFormat>
  <Paragraphs>96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Calibri</vt:lpstr>
      <vt:lpstr>Century Schoolbook</vt:lpstr>
      <vt:lpstr>Wingdings</vt:lpstr>
      <vt:lpstr>Wingdings 2</vt:lpstr>
      <vt:lpstr>Wingdings 3</vt:lpstr>
      <vt:lpstr>Апекс</vt:lpstr>
      <vt:lpstr>Искусство планирования времени   ОПР ОМПО УРЛС УМВД России по Томской области </vt:lpstr>
      <vt:lpstr>Презентация PowerPoint</vt:lpstr>
      <vt:lpstr>4 золотых правила на пути  к эффективному управлению времени </vt:lpstr>
      <vt:lpstr>Упражнение "Важность/срочность". </vt:lpstr>
      <vt:lpstr>Презентация PowerPoint</vt:lpstr>
      <vt:lpstr>Презентация PowerPoint</vt:lpstr>
      <vt:lpstr>Упражнение "Сортировка дел". </vt:lpstr>
      <vt:lpstr>Презентация PowerPoint</vt:lpstr>
      <vt:lpstr>Презентация PowerPoint</vt:lpstr>
      <vt:lpstr>«Поглотители» и «ловушки» времени, которых стоит избегать</vt:lpstr>
      <vt:lpstr>Презентация PowerPoint</vt:lpstr>
      <vt:lpstr>Круг времени</vt:lpstr>
      <vt:lpstr>Что такое Время? </vt:lpstr>
      <vt:lpstr>Притча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Искусство планирования времени</dc:title>
  <dc:creator>Игорь</dc:creator>
  <cp:lastModifiedBy>ilizura</cp:lastModifiedBy>
  <cp:revision>25</cp:revision>
  <dcterms:created xsi:type="dcterms:W3CDTF">2018-07-15T11:39:10Z</dcterms:created>
  <dcterms:modified xsi:type="dcterms:W3CDTF">2026-01-14T10:12:45Z</dcterms:modified>
</cp:coreProperties>
</file>